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88" r:id="rId1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</p14:sldIdLst>
        </p14:section>
        <p14:section name="Appendix" id="{7944945B-8F88-449A-AE70-51A47B20F7D5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DCFF"/>
    <a:srgbClr val="FFC000"/>
    <a:srgbClr val="18CECE"/>
    <a:srgbClr val="21A3CA"/>
    <a:srgbClr val="EF3E2B"/>
    <a:srgbClr val="18CACA"/>
    <a:srgbClr val="D13626"/>
    <a:srgbClr val="073F3E"/>
    <a:srgbClr val="0C6664"/>
    <a:srgbClr val="01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9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3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2.png"/><Relationship Id="rId3" Type="http://schemas.openxmlformats.org/officeDocument/2006/relationships/image" Target="../media/image34.png"/><Relationship Id="rId7" Type="http://schemas.openxmlformats.org/officeDocument/2006/relationships/image" Target="../media/image38.emf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41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svg"/><Relationship Id="rId11" Type="http://schemas.openxmlformats.org/officeDocument/2006/relationships/image" Target="../media/image44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r SemiBold" panose="020B0502030000000004" pitchFamily="34" charset="0"/>
              <a:ea typeface="Inter SemiBold" panose="020B0502030000000004" pitchFamily="34" charset="0"/>
              <a:cs typeface="Mark OT Light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" panose="020B0502040204020203" pitchFamily="34" charset="0"/>
                <a:ea typeface="Inter SemiBold" panose="020B0502030000000004" pitchFamily="34" charset="0"/>
                <a:cs typeface="Segoe UI" panose="020B05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 pitchFamily="34" charset="0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2">
            <a:extLst>
              <a:ext uri="{FF2B5EF4-FFF2-40B4-BE49-F238E27FC236}">
                <a16:creationId xmlns:a16="http://schemas.microsoft.com/office/drawing/2014/main" id="{352F58B0-0A43-4F9F-AD41-57248A187E7D}"/>
              </a:ext>
            </a:extLst>
          </p:cNvPr>
          <p:cNvSpPr txBox="1">
            <a:spLocks/>
          </p:cNvSpPr>
          <p:nvPr/>
        </p:nvSpPr>
        <p:spPr>
          <a:xfrm>
            <a:off x="254977" y="-38100"/>
            <a:ext cx="5555966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400" b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400" b="0" i="0" u="none" strike="noStrike" kern="1200" cap="none" spc="-50" normalizeH="0" baseline="0" noProof="0">
                <a:ln w="3175">
                  <a:noFill/>
                </a:ln>
                <a:solidFill>
                  <a:srgbClr val="3B2E58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Azure Synapse Analytics </a:t>
            </a:r>
          </a:p>
        </p:txBody>
      </p:sp>
      <p:sp>
        <p:nvSpPr>
          <p:cNvPr id="88" name="empowering world's worker">
            <a:extLst>
              <a:ext uri="{FF2B5EF4-FFF2-40B4-BE49-F238E27FC236}">
                <a16:creationId xmlns:a16="http://schemas.microsoft.com/office/drawing/2014/main" id="{6DD6F536-1D31-4F4F-AA26-294D97F2DF51}"/>
              </a:ext>
            </a:extLst>
          </p:cNvPr>
          <p:cNvSpPr/>
          <p:nvPr/>
        </p:nvSpPr>
        <p:spPr bwMode="auto">
          <a:xfrm>
            <a:off x="255779" y="647989"/>
            <a:ext cx="7756474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defTabSz="797815">
              <a:lnSpc>
                <a:spcPct val="90000"/>
              </a:lnSpc>
              <a:spcBef>
                <a:spcPct val="0"/>
              </a:spcBef>
              <a:spcAft>
                <a:spcPts val="800"/>
              </a:spcAft>
              <a:defRPr/>
            </a:pPr>
            <a:r>
              <a:rPr lang="en-US" sz="1600">
                <a:solidFill>
                  <a:srgbClr val="000000"/>
                </a:solidFill>
                <a:latin typeface="Segoe UI"/>
                <a:cs typeface="Segoe UI"/>
              </a:rPr>
              <a:t>Limitless analytics service with unmatched time to insight</a:t>
            </a:r>
            <a:endParaRPr lang="en-US" sz="1600">
              <a:ln w="3175">
                <a:noFill/>
              </a:ln>
              <a:solidFill>
                <a:srgbClr val="000000"/>
              </a:solidFill>
              <a:latin typeface="Segoe UI"/>
              <a:cs typeface="Segoe UI Semibold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FCA56C8-839F-4020-8480-27AA9F900C72}"/>
              </a:ext>
            </a:extLst>
          </p:cNvPr>
          <p:cNvSpPr/>
          <p:nvPr/>
        </p:nvSpPr>
        <p:spPr bwMode="auto">
          <a:xfrm>
            <a:off x="383221" y="1104243"/>
            <a:ext cx="8039466" cy="4831665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softEdge rad="1270000"/>
          </a:effectLst>
        </p:spPr>
        <p:txBody>
          <a:bodyPr rot="0" spcFirstLastPara="0" vert="horz" wrap="square" lIns="118855" tIns="164569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2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>
              <a:ln>
                <a:noFill/>
              </a:ln>
              <a:solidFill>
                <a:srgbClr val="0070C3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3C1CEE3-47A2-4BDA-AC52-B2E51E5D9697}"/>
              </a:ext>
            </a:extLst>
          </p:cNvPr>
          <p:cNvGrpSpPr/>
          <p:nvPr/>
        </p:nvGrpSpPr>
        <p:grpSpPr>
          <a:xfrm>
            <a:off x="605058" y="1552839"/>
            <a:ext cx="7654240" cy="3311059"/>
            <a:chOff x="1115729" y="2187385"/>
            <a:chExt cx="7655325" cy="331152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94E31A3-8D72-423A-ACFD-0E19292DF9A3}"/>
                </a:ext>
              </a:extLst>
            </p:cNvPr>
            <p:cNvSpPr/>
            <p:nvPr/>
          </p:nvSpPr>
          <p:spPr bwMode="auto">
            <a:xfrm>
              <a:off x="1116434" y="2454682"/>
              <a:ext cx="7654620" cy="3044232"/>
            </a:xfrm>
            <a:prstGeom prst="rect">
              <a:avLst/>
            </a:prstGeom>
            <a:solidFill>
              <a:srgbClr val="3B2E5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18855" tIns="164569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3748375-7034-41AD-9C65-AB556E450EC0}"/>
                </a:ext>
              </a:extLst>
            </p:cNvPr>
            <p:cNvSpPr/>
            <p:nvPr/>
          </p:nvSpPr>
          <p:spPr bwMode="auto">
            <a:xfrm>
              <a:off x="1115729" y="2187385"/>
              <a:ext cx="1820290" cy="277116"/>
            </a:xfrm>
            <a:prstGeom prst="rect">
              <a:avLst/>
            </a:prstGeom>
            <a:solidFill>
              <a:srgbClr val="3B2E58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18855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Synapse Analytics</a:t>
              </a:r>
            </a:p>
          </p:txBody>
        </p:sp>
      </p:grpSp>
      <p:sp>
        <p:nvSpPr>
          <p:cNvPr id="93" name="Rectangle 92">
            <a:extLst>
              <a:ext uri="{FF2B5EF4-FFF2-40B4-BE49-F238E27FC236}">
                <a16:creationId xmlns:a16="http://schemas.microsoft.com/office/drawing/2014/main" id="{1916B1D5-1055-4E91-8B19-D26419481710}"/>
              </a:ext>
            </a:extLst>
          </p:cNvPr>
          <p:cNvSpPr/>
          <p:nvPr/>
        </p:nvSpPr>
        <p:spPr bwMode="auto">
          <a:xfrm>
            <a:off x="721310" y="2386836"/>
            <a:ext cx="7427182" cy="235046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27" tIns="118855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Platform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4A6CC8A-22A3-426E-9853-4AAB30BC4E42}"/>
              </a:ext>
            </a:extLst>
          </p:cNvPr>
          <p:cNvGrpSpPr/>
          <p:nvPr/>
        </p:nvGrpSpPr>
        <p:grpSpPr>
          <a:xfrm>
            <a:off x="601881" y="4737296"/>
            <a:ext cx="7653535" cy="1057542"/>
            <a:chOff x="772577" y="4998201"/>
            <a:chExt cx="7654620" cy="105769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0EDCE7D-AF17-4371-8817-DC9D6F665566}"/>
                </a:ext>
              </a:extLst>
            </p:cNvPr>
            <p:cNvSpPr/>
            <p:nvPr/>
          </p:nvSpPr>
          <p:spPr bwMode="auto">
            <a:xfrm>
              <a:off x="772577" y="5337965"/>
              <a:ext cx="7654620" cy="71792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90500" dist="50800" dir="2700000" algn="tl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="horz" wrap="square" lIns="118855" tIns="118855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Azure</a:t>
              </a:r>
            </a:p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502040204020203" pitchFamily="34" charset="0"/>
                </a:rPr>
                <a:t>Data Lake Storage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F2A4F7E-E11D-4BE0-B280-C55C349E942A}"/>
                </a:ext>
              </a:extLst>
            </p:cNvPr>
            <p:cNvSpPr txBox="1"/>
            <p:nvPr/>
          </p:nvSpPr>
          <p:spPr>
            <a:xfrm>
              <a:off x="6724420" y="5453263"/>
              <a:ext cx="1414300" cy="484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Common Data Model</a:t>
              </a:r>
            </a:p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Enterprise Security</a:t>
              </a:r>
            </a:p>
            <a:p>
              <a:pPr marL="0" marR="0" lvl="0" indent="0" defTabSz="914225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  <a:ea typeface="Segoe UI" panose="020B0502040204020203" pitchFamily="34" charset="0"/>
                  <a:cs typeface="Segoe UI" panose="020B0502040204020203" pitchFamily="34" charset="0"/>
                </a:rPr>
                <a:t>Optimized for Analytics</a:t>
              </a: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8DA3DB7-C2BF-40E7-9552-0ABA5CAC528D}"/>
                </a:ext>
              </a:extLst>
            </p:cNvPr>
            <p:cNvGrpSpPr/>
            <p:nvPr/>
          </p:nvGrpSpPr>
          <p:grpSpPr>
            <a:xfrm>
              <a:off x="3931915" y="4998201"/>
              <a:ext cx="2436090" cy="774917"/>
              <a:chOff x="4053274" y="4916113"/>
              <a:chExt cx="2436090" cy="857006"/>
            </a:xfrm>
          </p:grpSpPr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AB50CFF5-5574-4718-BCC3-FC1DF1D2C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3274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CDA0161A-98E9-41CF-AC29-6D4EA0EF67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264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602B5A0B-42D9-4680-B6B2-0B33C455E0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39862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BDA70C5-B187-44F0-9C86-8D41934223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27618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402EC53-84AC-4C2A-90BB-7090B5DC1A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0557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B7B5BE5-B222-4AAD-9713-5930B0EE44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0579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BDF0BB6-B124-4235-B442-5B32C67B11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95679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E982FC38-C3AC-4EB0-A466-07DE0008EE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3807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2BF1DD97-E192-4052-BD6E-8CE9D28000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7679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485C7F00-1A4F-4ECB-BE2E-6323DCACAF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978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2243D34-B535-4D37-9D17-C3061D7299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5217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5704EEE-A0B3-4642-A7F1-8E69D2588FE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45168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38706F25-A931-4147-BCD3-5FF751F70E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38766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6E18E96-C020-4DFC-94F3-6C7E09238A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6522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87FD6F49-9A24-43F7-ABFB-89A5C917A1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19461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B05A323E-73E8-4A7F-9529-B47462D6D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4702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3B14248-3FF4-4E11-AED3-5B82AB8314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4583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C34C5B1-7A70-40D7-9FDD-F11EAEB954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82711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7A78448-4B8B-406D-A318-AA57624269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75702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B643BB23-FEB3-4551-8E4C-672F29E836A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8692" y="4916113"/>
                <a:ext cx="0" cy="770123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5BE434C4-0D2A-40AF-B838-9D7FEBF773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59438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D2DCBAFD-551A-4397-B6EE-8C48E1C7DD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7194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5094E73-2156-47F9-B7BA-C284FA3E0B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40133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58C255EE-B29E-4E60-BEC6-ABE2780AE2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5374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00084892-02C4-41CE-A595-7F92F14141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15255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7417A19D-8966-4C43-AA96-56AAB10D55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18974" y="4916113"/>
                <a:ext cx="0" cy="779428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B90B119-B99B-475D-AB8B-165D12CB1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96374" y="4916113"/>
                <a:ext cx="0" cy="857006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45E2F432-5F1B-4D80-8361-388C64524F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364" y="4916113"/>
                <a:ext cx="0" cy="812512"/>
              </a:xfrm>
              <a:prstGeom prst="line">
                <a:avLst/>
              </a:prstGeom>
              <a:noFill/>
              <a:ln w="9525" cap="flat" cmpd="sng" algn="ctr">
                <a:solidFill>
                  <a:srgbClr val="3B2E58">
                    <a:lumMod val="20000"/>
                    <a:lumOff val="80000"/>
                  </a:srgbClr>
                </a:solidFill>
                <a:prstDash val="dashDot"/>
                <a:headEnd type="none" w="lg" len="med"/>
                <a:tailEnd type="none" w="lg" len="med"/>
              </a:ln>
              <a:effectLst/>
            </p:spPr>
          </p:cxnSp>
        </p:grpSp>
      </p:grp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6CDA096C-97CA-4FF5-8BBD-0E7F798C649A}"/>
              </a:ext>
            </a:extLst>
          </p:cNvPr>
          <p:cNvCxnSpPr>
            <a:cxnSpLocks/>
            <a:endCxn id="127" idx="1"/>
          </p:cNvCxnSpPr>
          <p:nvPr/>
        </p:nvCxnSpPr>
        <p:spPr>
          <a:xfrm>
            <a:off x="7857812" y="5508695"/>
            <a:ext cx="1041292" cy="600789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80B833-AE07-4171-9667-91AAA7CA6F1F}"/>
              </a:ext>
            </a:extLst>
          </p:cNvPr>
          <p:cNvSpPr/>
          <p:nvPr/>
        </p:nvSpPr>
        <p:spPr bwMode="auto">
          <a:xfrm>
            <a:off x="8899104" y="5870354"/>
            <a:ext cx="3056552" cy="478261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Data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lake integrated </a:t>
            </a: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and Common Data Model aware</a:t>
            </a:r>
            <a:endParaRPr kumimoji="0" lang="en-US" sz="1372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CA2F35B1-BD81-4DB4-B49A-EC9E19B352C3}"/>
              </a:ext>
            </a:extLst>
          </p:cNvPr>
          <p:cNvSpPr/>
          <p:nvPr/>
        </p:nvSpPr>
        <p:spPr bwMode="auto">
          <a:xfrm>
            <a:off x="1881537" y="4163711"/>
            <a:ext cx="1612138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075CEF3E-5D0D-47A7-884E-523FEDF99900}"/>
              </a:ext>
            </a:extLst>
          </p:cNvPr>
          <p:cNvSpPr/>
          <p:nvPr/>
        </p:nvSpPr>
        <p:spPr bwMode="auto">
          <a:xfrm>
            <a:off x="1881537" y="3070747"/>
            <a:ext cx="1612137" cy="430421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5CFA68B-56D9-4AF9-9D27-A2AA17715FA6}"/>
              </a:ext>
            </a:extLst>
          </p:cNvPr>
          <p:cNvSpPr/>
          <p:nvPr/>
        </p:nvSpPr>
        <p:spPr bwMode="auto">
          <a:xfrm>
            <a:off x="1881537" y="2521253"/>
            <a:ext cx="1612137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5EE62BA7-D95F-4BB4-BE64-439FE01DECF6}"/>
              </a:ext>
            </a:extLst>
          </p:cNvPr>
          <p:cNvSpPr/>
          <p:nvPr/>
        </p:nvSpPr>
        <p:spPr bwMode="auto">
          <a:xfrm>
            <a:off x="1881537" y="3614216"/>
            <a:ext cx="1612137" cy="436447"/>
          </a:xfrm>
          <a:prstGeom prst="rect">
            <a:avLst/>
          </a:prstGeom>
          <a:solidFill>
            <a:srgbClr val="8661C5">
              <a:lumMod val="60000"/>
              <a:lumOff val="4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0771D105-85B9-45D0-837E-B6964E7CDAE5}"/>
              </a:ext>
            </a:extLst>
          </p:cNvPr>
          <p:cNvSpPr/>
          <p:nvPr/>
        </p:nvSpPr>
        <p:spPr bwMode="auto">
          <a:xfrm>
            <a:off x="8899104" y="4996876"/>
            <a:ext cx="3056552" cy="647828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platform services </a:t>
            </a:r>
            <a:b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for, management, security, monitoring, and </a:t>
            </a: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metastore</a:t>
            </a:r>
            <a:endParaRPr kumimoji="0" lang="en-US" sz="1372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BD0209B-2BB7-4170-BC56-78A1D03947D2}"/>
              </a:ext>
            </a:extLst>
          </p:cNvPr>
          <p:cNvCxnSpPr>
            <a:cxnSpLocks/>
            <a:endCxn id="132" idx="1"/>
          </p:cNvCxnSpPr>
          <p:nvPr/>
        </p:nvCxnSpPr>
        <p:spPr>
          <a:xfrm>
            <a:off x="7966980" y="4537256"/>
            <a:ext cx="932124" cy="783535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3A6CB6B-00AE-4817-BAB1-DD5ECD289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6987" y="2521252"/>
            <a:ext cx="0" cy="2078905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8661C5"/>
                </a:gs>
                <a:gs pos="100000">
                  <a:srgbClr val="50E6FF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B912374-B8B0-4217-93EE-3532C675B68C}"/>
              </a:ext>
            </a:extLst>
          </p:cNvPr>
          <p:cNvSpPr/>
          <p:nvPr/>
        </p:nvSpPr>
        <p:spPr bwMode="auto">
          <a:xfrm>
            <a:off x="3644991" y="4341452"/>
            <a:ext cx="4212821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9B30537-DBA3-4BDE-A458-2AE3DA5D3170}"/>
              </a:ext>
            </a:extLst>
          </p:cNvPr>
          <p:cNvGrpSpPr/>
          <p:nvPr/>
        </p:nvGrpSpPr>
        <p:grpSpPr>
          <a:xfrm>
            <a:off x="5781199" y="3799408"/>
            <a:ext cx="2076614" cy="490726"/>
            <a:chOff x="5911431" y="4135704"/>
            <a:chExt cx="2076908" cy="490796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912A0A-29CE-4BFE-945E-A4BBCB17D69C}"/>
                </a:ext>
              </a:extLst>
            </p:cNvPr>
            <p:cNvSpPr/>
            <p:nvPr/>
          </p:nvSpPr>
          <p:spPr bwMode="auto">
            <a:xfrm>
              <a:off x="5911431" y="4135704"/>
              <a:ext cx="2076908" cy="490796"/>
            </a:xfrm>
            <a:prstGeom prst="rect">
              <a:avLst/>
            </a:prstGeom>
            <a:solidFill>
              <a:srgbClr val="F2F2F2">
                <a:lumMod val="9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8" name="Picture 4">
              <a:extLst>
                <a:ext uri="{FF2B5EF4-FFF2-40B4-BE49-F238E27FC236}">
                  <a16:creationId xmlns:a16="http://schemas.microsoft.com/office/drawing/2014/main" id="{98B95325-91EA-486D-9CDA-8491DDBF3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8306" y="4221643"/>
              <a:ext cx="594448" cy="309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7716EEC-30FA-423A-B69D-3B2FBBECB31B}"/>
              </a:ext>
            </a:extLst>
          </p:cNvPr>
          <p:cNvSpPr/>
          <p:nvPr/>
        </p:nvSpPr>
        <p:spPr bwMode="auto">
          <a:xfrm>
            <a:off x="3644991" y="3801619"/>
            <a:ext cx="2084745" cy="490726"/>
          </a:xfrm>
          <a:prstGeom prst="rect">
            <a:avLst/>
          </a:prstGeom>
          <a:solidFill>
            <a:srgbClr val="8661C5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1FB4407-7D96-4D33-96F3-F83AA41E5237}"/>
              </a:ext>
            </a:extLst>
          </p:cNvPr>
          <p:cNvSpPr txBox="1"/>
          <p:nvPr/>
        </p:nvSpPr>
        <p:spPr>
          <a:xfrm>
            <a:off x="3644991" y="3596244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Analytics Runtimes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84F00AF4-C48F-42AC-B159-9258D250CC42}"/>
              </a:ext>
            </a:extLst>
          </p:cNvPr>
          <p:cNvSpPr/>
          <p:nvPr/>
        </p:nvSpPr>
        <p:spPr bwMode="auto">
          <a:xfrm>
            <a:off x="8899104" y="2434376"/>
            <a:ext cx="3056552" cy="2336853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Integrated analytics runtimes available provisioned and serverless on-demand 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SQL Analytics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offering T-SQL for batch, streaming and interactive processing</a:t>
            </a: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372" b="0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Spark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for big data processing with Python, Scala, R and .NET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853AE6D-D4B8-4E42-82D2-C14255B797F0}"/>
              </a:ext>
            </a:extLst>
          </p:cNvPr>
          <p:cNvCxnSpPr>
            <a:cxnSpLocks/>
            <a:endCxn id="141" idx="1"/>
          </p:cNvCxnSpPr>
          <p:nvPr/>
        </p:nvCxnSpPr>
        <p:spPr>
          <a:xfrm flipV="1">
            <a:off x="7647089" y="3602803"/>
            <a:ext cx="1252015" cy="489724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AED82F89-5D1E-4075-BC4B-EFF9982FA04D}"/>
              </a:ext>
            </a:extLst>
          </p:cNvPr>
          <p:cNvSpPr/>
          <p:nvPr/>
        </p:nvSpPr>
        <p:spPr bwMode="auto">
          <a:xfrm>
            <a:off x="3644991" y="3233481"/>
            <a:ext cx="2084745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PROVISIONED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B7A453D4-1AE2-47FE-B362-5AC0BF977642}"/>
              </a:ext>
            </a:extLst>
          </p:cNvPr>
          <p:cNvSpPr/>
          <p:nvPr/>
        </p:nvSpPr>
        <p:spPr bwMode="auto">
          <a:xfrm>
            <a:off x="5781198" y="3233481"/>
            <a:ext cx="2076614" cy="258705"/>
          </a:xfrm>
          <a:prstGeom prst="rect">
            <a:avLst/>
          </a:prstGeom>
          <a:solidFill>
            <a:srgbClr val="FFFFFF">
              <a:lumMod val="50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182854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SERVERLESS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8AEA956-52EB-4772-B092-23B6285BDC5E}"/>
              </a:ext>
            </a:extLst>
          </p:cNvPr>
          <p:cNvSpPr txBox="1"/>
          <p:nvPr/>
        </p:nvSpPr>
        <p:spPr>
          <a:xfrm>
            <a:off x="3644991" y="3039959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Form Factors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6FB12D3-C30C-491F-A3BE-07935772D93E}"/>
              </a:ext>
            </a:extLst>
          </p:cNvPr>
          <p:cNvSpPr/>
          <p:nvPr/>
        </p:nvSpPr>
        <p:spPr bwMode="auto">
          <a:xfrm>
            <a:off x="3644991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SQL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8F0D218-8A3E-4839-967D-AB6893D99D85}"/>
              </a:ext>
            </a:extLst>
          </p:cNvPr>
          <p:cNvSpPr txBox="1"/>
          <p:nvPr/>
        </p:nvSpPr>
        <p:spPr>
          <a:xfrm>
            <a:off x="3644991" y="2499417"/>
            <a:ext cx="2398955" cy="154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225">
              <a:lnSpc>
                <a:spcPts val="1300"/>
              </a:lnSpc>
              <a:defRPr/>
            </a:pPr>
            <a:r>
              <a:rPr lang="en-US" sz="900" b="1">
                <a:solidFill>
                  <a:srgbClr val="000000"/>
                </a:solidFill>
                <a:latin typeface="Segoe UI Semibold"/>
                <a:ea typeface="Segoe UI" panose="020B0502040204020203" pitchFamily="34" charset="0"/>
                <a:cs typeface="Segoe UI" panose="020B0502040204020203" pitchFamily="34" charset="0"/>
              </a:rPr>
              <a:t>Languages</a:t>
            </a: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FB5262E-C53D-486C-A1F4-4972764DFF5A}"/>
              </a:ext>
            </a:extLst>
          </p:cNvPr>
          <p:cNvSpPr/>
          <p:nvPr/>
        </p:nvSpPr>
        <p:spPr bwMode="auto">
          <a:xfrm>
            <a:off x="4355669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Python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0C846D78-6073-4096-9527-03C05C5726E2}"/>
              </a:ext>
            </a:extLst>
          </p:cNvPr>
          <p:cNvSpPr/>
          <p:nvPr/>
        </p:nvSpPr>
        <p:spPr bwMode="auto">
          <a:xfrm>
            <a:off x="5068433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.NET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834D6AB-051B-4D42-9E6F-D17FCCC1B3A9}"/>
              </a:ext>
            </a:extLst>
          </p:cNvPr>
          <p:cNvSpPr/>
          <p:nvPr/>
        </p:nvSpPr>
        <p:spPr bwMode="auto">
          <a:xfrm>
            <a:off x="5781199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Java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8AEDF410-A4CC-4D76-8609-DFFE24B30AE1}"/>
              </a:ext>
            </a:extLst>
          </p:cNvPr>
          <p:cNvSpPr/>
          <p:nvPr/>
        </p:nvSpPr>
        <p:spPr bwMode="auto">
          <a:xfrm>
            <a:off x="6493963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Scala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17215037-3FE4-47A5-90DA-D51F4D8F67CF}"/>
              </a:ext>
            </a:extLst>
          </p:cNvPr>
          <p:cNvSpPr/>
          <p:nvPr/>
        </p:nvSpPr>
        <p:spPr bwMode="auto">
          <a:xfrm>
            <a:off x="7196510" y="2698995"/>
            <a:ext cx="661303" cy="258705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27" tIns="0" rIns="91427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</a:t>
            </a:r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7434AB4-5F4A-40C2-8549-4DCBE4E14FD8}"/>
              </a:ext>
            </a:extLst>
          </p:cNvPr>
          <p:cNvCxnSpPr>
            <a:cxnSpLocks/>
            <a:endCxn id="154" idx="1"/>
          </p:cNvCxnSpPr>
          <p:nvPr/>
        </p:nvCxnSpPr>
        <p:spPr>
          <a:xfrm flipV="1">
            <a:off x="8012253" y="1969687"/>
            <a:ext cx="886852" cy="665039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7ADACADB-B381-430F-9589-96B10CFDB358}"/>
              </a:ext>
            </a:extLst>
          </p:cNvPr>
          <p:cNvSpPr/>
          <p:nvPr/>
        </p:nvSpPr>
        <p:spPr bwMode="auto">
          <a:xfrm>
            <a:off x="8899104" y="1730645"/>
            <a:ext cx="3056552" cy="478084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Multiple </a:t>
            </a: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languages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suited to different analytics workloads</a:t>
            </a:r>
            <a:endParaRPr kumimoji="0" lang="en-US" sz="1372" b="1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067BC23-E2A5-44FA-BBDA-D8B99707AAB9}"/>
              </a:ext>
            </a:extLst>
          </p:cNvPr>
          <p:cNvSpPr/>
          <p:nvPr/>
        </p:nvSpPr>
        <p:spPr bwMode="auto">
          <a:xfrm>
            <a:off x="721310" y="1904836"/>
            <a:ext cx="7427182" cy="38618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50800" dir="2700000" algn="tl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27" tIns="118855" rIns="91427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Experience</a:t>
            </a:r>
          </a:p>
        </p:txBody>
      </p:sp>
      <p:sp>
        <p:nvSpPr>
          <p:cNvPr id="156" name="TextBox 4">
            <a:extLst>
              <a:ext uri="{FF2B5EF4-FFF2-40B4-BE49-F238E27FC236}">
                <a16:creationId xmlns:a16="http://schemas.microsoft.com/office/drawing/2014/main" id="{4CA49E58-93A1-4886-A69A-08ACCFCFABD5}"/>
              </a:ext>
            </a:extLst>
          </p:cNvPr>
          <p:cNvSpPr txBox="1"/>
          <p:nvPr/>
        </p:nvSpPr>
        <p:spPr>
          <a:xfrm>
            <a:off x="3644990" y="1978153"/>
            <a:ext cx="1962596" cy="21780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5">
              <a:lnSpc>
                <a:spcPct val="120000"/>
              </a:lnSpc>
              <a:defRPr/>
            </a:pPr>
            <a:r>
              <a:rPr lang="en-US" sz="1300" b="1">
                <a:solidFill>
                  <a:srgbClr val="3B2E58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Synapse Studio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DF2922A4-6A73-4F6E-9B14-2800DB7B8793}"/>
              </a:ext>
            </a:extLst>
          </p:cNvPr>
          <p:cNvCxnSpPr>
            <a:cxnSpLocks/>
            <a:endCxn id="158" idx="1"/>
          </p:cNvCxnSpPr>
          <p:nvPr/>
        </p:nvCxnSpPr>
        <p:spPr>
          <a:xfrm flipV="1">
            <a:off x="7966980" y="1224812"/>
            <a:ext cx="932124" cy="825834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AD0BF10-12EC-4644-A43A-827E6972BBEC}"/>
              </a:ext>
            </a:extLst>
          </p:cNvPr>
          <p:cNvSpPr/>
          <p:nvPr/>
        </p:nvSpPr>
        <p:spPr bwMode="auto">
          <a:xfrm>
            <a:off x="8899104" y="944628"/>
            <a:ext cx="3056552" cy="560369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SaaS </a:t>
            </a:r>
            <a:r>
              <a:rPr kumimoji="0" lang="en-US" sz="1372" b="1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developer experiences </a:t>
            </a:r>
            <a:r>
              <a:rPr kumimoji="0" lang="en-US" sz="1372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for code free and code first</a:t>
            </a:r>
            <a:endParaRPr kumimoji="0" lang="en-US" sz="2745" b="1" i="0" u="none" strike="noStrike" kern="0" cap="none" spc="0" normalizeH="0" baseline="0" noProof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43D6813F-7D07-46F3-9A03-6787C9031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6987" y="1996951"/>
            <a:ext cx="0" cy="228338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rgbClr val="8661C5"/>
                </a:gs>
                <a:gs pos="100000">
                  <a:srgbClr val="50E6FF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60" name="TextBox 4">
            <a:extLst>
              <a:ext uri="{FF2B5EF4-FFF2-40B4-BE49-F238E27FC236}">
                <a16:creationId xmlns:a16="http://schemas.microsoft.com/office/drawing/2014/main" id="{EAAFA586-F97A-4413-B390-9ABD656FA32C}"/>
              </a:ext>
            </a:extLst>
          </p:cNvPr>
          <p:cNvSpPr txBox="1"/>
          <p:nvPr/>
        </p:nvSpPr>
        <p:spPr>
          <a:xfrm>
            <a:off x="3064549" y="1221591"/>
            <a:ext cx="5086074" cy="48339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5">
              <a:lnSpc>
                <a:spcPct val="120000"/>
              </a:lnSpc>
              <a:defRPr/>
            </a:pPr>
            <a:r>
              <a:rPr lang="en-US" sz="1372" b="1">
                <a:solidFill>
                  <a:srgbClr val="3B2E58"/>
                </a:solidFill>
                <a:latin typeface="Segoe UI Semibold"/>
              </a:rPr>
              <a:t>Artificial Intelligence / Machine Learning / Internet of Things</a:t>
            </a:r>
          </a:p>
          <a:p>
            <a:pPr defTabSz="914225">
              <a:lnSpc>
                <a:spcPct val="120000"/>
              </a:lnSpc>
              <a:defRPr/>
            </a:pPr>
            <a:r>
              <a:rPr lang="en-US" sz="1372" b="1">
                <a:solidFill>
                  <a:srgbClr val="3B2E58"/>
                </a:solidFill>
                <a:latin typeface="Segoe UI Semibold"/>
              </a:rPr>
              <a:t>Intelligent Apps / Business Intelligence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5C55F21-713C-43AA-8C2E-B80EE80DC5D7}"/>
              </a:ext>
            </a:extLst>
          </p:cNvPr>
          <p:cNvSpPr/>
          <p:nvPr/>
        </p:nvSpPr>
        <p:spPr bwMode="auto">
          <a:xfrm>
            <a:off x="8899104" y="113438"/>
            <a:ext cx="3056552" cy="605542"/>
          </a:xfrm>
          <a:prstGeom prst="rect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none"/>
            <a:tailEnd type="none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2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Designed for analytics </a:t>
            </a:r>
            <a:r>
              <a:rPr kumimoji="0" lang="en-US" sz="1372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workloads at any scale</a:t>
            </a:r>
            <a:endParaRPr kumimoji="0" lang="en-US" sz="2745" b="1" i="0" u="none" strike="noStrike" kern="0" cap="none" spc="0" normalizeH="0" baseline="0" noProof="0" dirty="0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C7A017C-A5DD-475A-9617-D40EC67045B5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7966980" y="416210"/>
            <a:ext cx="932124" cy="886615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oval" w="sm" len="sm"/>
            <a:tailEnd type="none"/>
          </a:ln>
          <a:effectLst/>
        </p:spPr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1DA76C21-105B-4F1E-8C95-74DF60362448}"/>
              </a:ext>
            </a:extLst>
          </p:cNvPr>
          <p:cNvSpPr/>
          <p:nvPr/>
        </p:nvSpPr>
        <p:spPr bwMode="auto">
          <a:xfrm>
            <a:off x="1917234" y="4163711"/>
            <a:ext cx="1612138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METASTORE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6ABCA7AF-6FD8-4A21-A474-0D60AF70D3AB}"/>
              </a:ext>
            </a:extLst>
          </p:cNvPr>
          <p:cNvSpPr/>
          <p:nvPr/>
        </p:nvSpPr>
        <p:spPr bwMode="auto">
          <a:xfrm>
            <a:off x="1917232" y="3070747"/>
            <a:ext cx="1612137" cy="430421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SECURITY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1C0B949-E0E4-441D-B069-F223488A47C7}"/>
              </a:ext>
            </a:extLst>
          </p:cNvPr>
          <p:cNvSpPr/>
          <p:nvPr/>
        </p:nvSpPr>
        <p:spPr bwMode="auto">
          <a:xfrm>
            <a:off x="1917232" y="2521253"/>
            <a:ext cx="1612137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MANAGEMENT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A8DF207-83D5-43F1-8B94-9C9BCA3A2D35}"/>
              </a:ext>
            </a:extLst>
          </p:cNvPr>
          <p:cNvSpPr/>
          <p:nvPr/>
        </p:nvSpPr>
        <p:spPr bwMode="auto">
          <a:xfrm>
            <a:off x="1917232" y="3614216"/>
            <a:ext cx="1612137" cy="436447"/>
          </a:xfrm>
          <a:prstGeom prst="rect">
            <a:avLst/>
          </a:prstGeom>
          <a:solidFill>
            <a:srgbClr val="3B2E58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93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10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4050361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4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4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4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3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4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4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1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4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4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9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2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2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2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3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5" grpId="0" animBg="1"/>
      <p:bldP spid="139" grpId="0" animBg="1"/>
      <p:bldP spid="140" grpId="0"/>
      <p:bldP spid="141" grpId="0" animBg="1"/>
      <p:bldP spid="143" grpId="0" animBg="1"/>
      <p:bldP spid="144" grpId="0" animBg="1"/>
      <p:bldP spid="145" grpId="0"/>
      <p:bldP spid="146" grpId="0" animBg="1"/>
      <p:bldP spid="147" grpId="0"/>
      <p:bldP spid="148" grpId="0" animBg="1"/>
      <p:bldP spid="149" grpId="0" animBg="1"/>
      <p:bldP spid="150" grpId="0" animBg="1"/>
      <p:bldP spid="151" grpId="0" animBg="1"/>
      <p:bldP spid="152" grpId="0" animBg="1"/>
      <p:bldP spid="154" grpId="0" animBg="1"/>
      <p:bldP spid="155" grpId="0" animBg="1"/>
      <p:bldP spid="156" grpId="0"/>
      <p:bldP spid="158" grpId="0" animBg="1"/>
      <p:bldP spid="160" grpId="0"/>
      <p:bldP spid="161" grpId="0" animBg="1"/>
      <p:bldP spid="163" grpId="0" animBg="1"/>
      <p:bldP spid="164" grpId="0" animBg="1"/>
      <p:bldP spid="165" grpId="0" animBg="1"/>
      <p:bldP spid="1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IT’S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70404"/>
            <a:ext cx="2039219" cy="785998"/>
            <a:chOff x="1864665" y="4265066"/>
            <a:chExt cx="2039219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BLOGGING WITH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1429</TotalTime>
  <Words>385</Words>
  <Application>Microsoft Office PowerPoint</Application>
  <PresentationFormat>Custom</PresentationFormat>
  <Paragraphs>122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Arial</vt:lpstr>
      <vt:lpstr>Bebas Neue</vt:lpstr>
      <vt:lpstr>Calibri</vt:lpstr>
      <vt:lpstr>Calibri Light</vt:lpstr>
      <vt:lpstr>Cascadia Code</vt:lpstr>
      <vt:lpstr>Consolas</vt:lpstr>
      <vt:lpstr>Earth's Mightiest</vt:lpstr>
      <vt:lpstr>IndustryW00-Demi</vt:lpstr>
      <vt:lpstr>Inter SemiBold</vt:lpstr>
      <vt:lpstr>Lilita One</vt:lpstr>
      <vt:lpstr>MarkPro</vt:lpstr>
      <vt:lpstr>MarkPro-Bold</vt:lpstr>
      <vt:lpstr>Nutmeg Black Italic</vt:lpstr>
      <vt:lpstr>Nutmeg Regular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158</cp:revision>
  <dcterms:created xsi:type="dcterms:W3CDTF">2020-08-03T14:18:30Z</dcterms:created>
  <dcterms:modified xsi:type="dcterms:W3CDTF">2021-01-03T22:25:35Z</dcterms:modified>
</cp:coreProperties>
</file>